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2" r:id="rId1"/>
  </p:sldMasterIdLst>
  <p:notesMasterIdLst>
    <p:notesMasterId r:id="rId3"/>
  </p:notesMasterIdLst>
  <p:sldIdLst>
    <p:sldId id="309" r:id="rId2"/>
  </p:sldIdLst>
  <p:sldSz cx="10693400" cy="7561263"/>
  <p:notesSz cx="6858000" cy="9144000"/>
  <p:defaultTextStyle>
    <a:defPPr>
      <a:defRPr lang="ru-RU"/>
    </a:defPPr>
    <a:lvl1pPr algn="l" defTabSz="104262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1pPr>
    <a:lvl2pPr marL="520517" indent="-63478" algn="l" defTabSz="104262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2pPr>
    <a:lvl3pPr marL="1042620" indent="-128542" algn="l" defTabSz="104262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3pPr>
    <a:lvl4pPr marL="1563137" indent="-192020" algn="l" defTabSz="104262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4pPr>
    <a:lvl5pPr marL="2085240" indent="-257084" algn="l" defTabSz="104262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5pPr>
    <a:lvl6pPr marL="2285194" algn="l" defTabSz="914077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6pPr>
    <a:lvl7pPr marL="2742233" algn="l" defTabSz="914077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7pPr>
    <a:lvl8pPr marL="3199271" algn="l" defTabSz="914077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8pPr>
    <a:lvl9pPr marL="3656309" algn="l" defTabSz="914077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6A20"/>
    <a:srgbClr val="1E8628"/>
    <a:srgbClr val="005AA9"/>
    <a:srgbClr val="504F53"/>
    <a:srgbClr val="8D8C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 autoAdjust="0"/>
    <p:restoredTop sz="94668" autoAdjust="0"/>
  </p:normalViewPr>
  <p:slideViewPr>
    <p:cSldViewPr>
      <p:cViewPr varScale="1">
        <p:scale>
          <a:sx n="84" d="100"/>
          <a:sy n="84" d="100"/>
        </p:scale>
        <p:origin x="-1146" y="-24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7"/>
        <p:guide pos="6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390056657996614"/>
          <c:y val="3.0412281319137847E-2"/>
          <c:w val="0.53130382346497629"/>
          <c:h val="0.80252985269449506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 удовлетворения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pattFill prst="pct75">
                <a:fgClr>
                  <a:srgbClr val="1F497D">
                    <a:lumMod val="60000"/>
                    <a:lumOff val="40000"/>
                  </a:srgbClr>
                </a:fgClr>
                <a:bgClr>
                  <a:sysClr val="window" lastClr="FFFFFF"/>
                </a:bgClr>
              </a:pattFill>
            </c:spPr>
          </c:dPt>
          <c:dPt>
            <c:idx val="1"/>
            <c:invertIfNegative val="0"/>
            <c:bubble3D val="0"/>
            <c:spPr>
              <a:pattFill prst="pct75">
                <a:fgClr>
                  <a:srgbClr val="1F497D">
                    <a:lumMod val="60000"/>
                    <a:lumOff val="40000"/>
                  </a:srgbClr>
                </a:fgClr>
                <a:bgClr>
                  <a:sysClr val="window" lastClr="FFFFFF"/>
                </a:bgClr>
              </a:pattFill>
            </c:spPr>
          </c:dPt>
          <c:dLbls>
            <c:dLbl>
              <c:idx val="0"/>
              <c:layout>
                <c:manualLayout>
                  <c:x val="-8.685594315553621E-3"/>
                  <c:y val="6.9538187879108994E-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5021304698782735E-3"/>
                  <c:y val="-1.339097780234547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362</c:v>
                </c:pt>
                <c:pt idx="1">
                  <c:v>403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удовлетворено (полностью или частично)</c:v>
                </c:pt>
              </c:strCache>
            </c:strRef>
          </c:tx>
          <c:spPr>
            <a:pattFill prst="pct30">
              <a:fgClr>
                <a:srgbClr val="C00000"/>
              </a:fgClr>
              <a:bgClr>
                <a:sysClr val="window" lastClr="FFFFFF"/>
              </a:bgClr>
            </a:patt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23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029617767336991E-3"/>
                  <c:y val="-1.203242501683276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71</c:v>
                </c:pt>
                <c:pt idx="1">
                  <c:v>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0"/>
        <c:shape val="cylinder"/>
        <c:axId val="99989376"/>
        <c:axId val="99990912"/>
        <c:axId val="0"/>
      </c:bar3DChart>
      <c:catAx>
        <c:axId val="999893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9990912"/>
        <c:crosses val="autoZero"/>
        <c:auto val="1"/>
        <c:lblAlgn val="ctr"/>
        <c:lblOffset val="100"/>
        <c:noMultiLvlLbl val="0"/>
      </c:catAx>
      <c:valAx>
        <c:axId val="9999091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99989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055344517874803"/>
          <c:y val="0.41765748040317385"/>
          <c:w val="0.27616554820073075"/>
          <c:h val="0.35575663110413092"/>
        </c:manualLayout>
      </c:layout>
      <c:overlay val="0"/>
      <c:txPr>
        <a:bodyPr/>
        <a:lstStyle/>
        <a:p>
          <a:pPr>
            <a:defRPr sz="13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  <c:spPr>
        <a:ln>
          <a:noFill/>
        </a:ln>
      </c:spPr>
    </c:sideWall>
    <c:backWall>
      <c:thickness val="0"/>
      <c:spPr>
        <a:ln>
          <a:noFill/>
        </a:ln>
      </c:spPr>
    </c:backWall>
    <c:plotArea>
      <c:layout>
        <c:manualLayout>
          <c:layoutTarget val="inner"/>
          <c:xMode val="edge"/>
          <c:yMode val="edge"/>
          <c:x val="9.465910034635884E-2"/>
          <c:y val="7.620529828572245E-2"/>
          <c:w val="0.88002800202730846"/>
          <c:h val="0.8379670108910828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explosion val="39"/>
          <c:dPt>
            <c:idx val="0"/>
            <c:bubble3D val="0"/>
            <c:explosion val="0"/>
            <c:spPr>
              <a:pattFill prst="pct80">
                <a:fgClr>
                  <a:schemeClr val="tx2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pattFill prst="pct40">
                <a:fgClr>
                  <a:srgbClr val="C00000"/>
                </a:fgClr>
                <a:bgClr>
                  <a:schemeClr val="bg1"/>
                </a:bgClr>
              </a:patt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 formatCode="#,##0">
                  <c:v>876115</c:v>
                </c:pt>
                <c:pt idx="1">
                  <c:v>27019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  <c:spPr>
        <a:ln>
          <a:noFill/>
        </a:ln>
      </c:spPr>
    </c:sideWall>
    <c:backWall>
      <c:thickness val="0"/>
      <c:spPr>
        <a:ln>
          <a:noFill/>
        </a:ln>
      </c:spPr>
    </c:backWall>
    <c:plotArea>
      <c:layout>
        <c:manualLayout>
          <c:layoutTarget val="inner"/>
          <c:xMode val="edge"/>
          <c:yMode val="edge"/>
          <c:x val="5.9166423284773229E-2"/>
          <c:y val="8.5500775436713125E-2"/>
          <c:w val="0.88002800202730846"/>
          <c:h val="0.8379670108910828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explosion val="3"/>
          <c:dPt>
            <c:idx val="0"/>
            <c:bubble3D val="0"/>
            <c:spPr>
              <a:pattFill prst="pct80">
                <a:fgClr>
                  <a:schemeClr val="tx2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pattFill prst="pct40">
                <a:fgClr>
                  <a:srgbClr val="C00000"/>
                </a:fgClr>
                <a:bgClr>
                  <a:schemeClr val="bg1"/>
                </a:bgClr>
              </a:patt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delete val="1"/>
            </c:dLbl>
            <c:dLbl>
              <c:idx val="1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 formatCode="#,##0">
                  <c:v>800476</c:v>
                </c:pt>
                <c:pt idx="1">
                  <c:v>8736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0.68138</cdr:x>
      <cdr:y>0.29811</cdr:y>
    </cdr:from>
    <cdr:to>
      <cdr:x>0.8678</cdr:x>
      <cdr:y>0.40307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142525" y="1130926"/>
          <a:ext cx="1133339" cy="398176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101</a:t>
          </a:r>
          <a:r>
            <a:rPr lang="en-US" sz="1000" dirty="0" smtClean="0"/>
            <a:t> </a:t>
          </a:r>
          <a:r>
            <a:rPr lang="ru-RU" sz="1000" dirty="0" smtClean="0"/>
            <a:t>(</a:t>
          </a:r>
          <a:r>
            <a:rPr lang="ru-RU" sz="1000" b="1" dirty="0" smtClean="0"/>
            <a:t>ВСЕГО)</a:t>
          </a:r>
          <a:r>
            <a:rPr lang="en-US" sz="1000" b="1" dirty="0" smtClean="0"/>
            <a:t> </a:t>
          </a:r>
          <a:endParaRPr lang="ru-RU" sz="1000" b="1" dirty="0"/>
        </a:p>
      </cdr:txBody>
    </cdr:sp>
  </cdr:relSizeAnchor>
  <cdr:relSizeAnchor xmlns:cdr="http://schemas.openxmlformats.org/drawingml/2006/chartDrawing">
    <cdr:from>
      <cdr:x>0.67996</cdr:x>
      <cdr:y>0.79829</cdr:y>
    </cdr:from>
    <cdr:to>
      <cdr:x>0.87278</cdr:x>
      <cdr:y>0.91147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133873" y="3028399"/>
          <a:ext cx="1172300" cy="429345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102</a:t>
          </a:r>
          <a:r>
            <a:rPr lang="ru-RU" sz="2000" dirty="0" smtClean="0"/>
            <a:t> </a:t>
          </a:r>
          <a:r>
            <a:rPr lang="ru-RU" sz="1000" b="1" dirty="0" smtClean="0"/>
            <a:t>(ВСЕГО</a:t>
          </a:r>
          <a:r>
            <a:rPr lang="ru-RU" sz="1000" dirty="0" smtClean="0"/>
            <a:t>)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0.29218</cdr:x>
      <cdr:y>0.50648</cdr:y>
    </cdr:from>
    <cdr:to>
      <cdr:x>0.41269</cdr:x>
      <cdr:y>0.60139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745741" y="1921391"/>
          <a:ext cx="72008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0.01473</cdr:x>
      <cdr:y>0.4758</cdr:y>
    </cdr:from>
    <cdr:to>
      <cdr:x>0.15171</cdr:x>
      <cdr:y>0.66297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89553" y="1804994"/>
          <a:ext cx="832784" cy="710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1 кв. 2019 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0.01473</cdr:x>
      <cdr:y>0.65366</cdr:y>
    </cdr:from>
    <cdr:to>
      <cdr:x>0.14847</cdr:x>
      <cdr:y>0.7747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89554" y="2479724"/>
          <a:ext cx="813086" cy="4591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 smtClean="0"/>
            <a:t>1 кв. 2018</a:t>
          </a:r>
          <a:endParaRPr lang="ru-RU" sz="12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0.75849</cdr:x>
      <cdr:y>0.41305</cdr:y>
    </cdr:from>
    <cdr:to>
      <cdr:x>0.94652</cdr:x>
      <cdr:y>0.6207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217890" y="846080"/>
          <a:ext cx="549795" cy="4253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dirty="0"/>
        </a:p>
      </cdr:txBody>
    </cdr:sp>
  </cdr:relSizeAnchor>
  <cdr:relSizeAnchor xmlns:cdr="http://schemas.openxmlformats.org/drawingml/2006/chartDrawing">
    <cdr:from>
      <cdr:x>0.25898</cdr:x>
      <cdr:y>0.39357</cdr:y>
    </cdr:from>
    <cdr:to>
      <cdr:x>0.77165</cdr:x>
      <cdr:y>0.7732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9583" y="743548"/>
          <a:ext cx="1147306" cy="7172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kern="1200" dirty="0" smtClean="0">
              <a:solidFill>
                <a:schemeClr val="tx1"/>
              </a:solidFill>
            </a:rPr>
            <a:t>800 476</a:t>
          </a:r>
          <a:r>
            <a:rPr lang="ru-RU" sz="1800" b="1" kern="1200" dirty="0" smtClean="0">
              <a:solidFill>
                <a:schemeClr val="tx1"/>
              </a:solidFill>
            </a:rPr>
            <a:t> </a:t>
          </a:r>
        </a:p>
        <a:p xmlns:a="http://schemas.openxmlformats.org/drawingml/2006/main">
          <a:pPr algn="ctr"/>
          <a:r>
            <a:rPr lang="ru-RU" sz="1800" b="1" kern="1200" dirty="0" smtClean="0">
              <a:solidFill>
                <a:schemeClr val="tx1"/>
              </a:solidFill>
            </a:rPr>
            <a:t>тыс</a:t>
          </a:r>
          <a:r>
            <a:rPr lang="ru-RU" sz="1800" b="1" kern="1200" dirty="0" smtClean="0">
              <a:solidFill>
                <a:schemeClr val="tx1"/>
              </a:solidFill>
            </a:rPr>
            <a:t>. руб.</a:t>
          </a:r>
          <a:endParaRPr lang="ru-RU" sz="1800" b="1" kern="1200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4305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F1C8DB3-C92C-41A8-A1E8-FD8A1EFF623C}" type="datetimeFigureOut">
              <a:rPr lang="ru-RU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04305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3006BD0-0C61-47CD-803D-EEDB00554D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0782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42620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517" algn="l" defTabSz="1042620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620" algn="l" defTabSz="1042620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3137" algn="l" defTabSz="1042620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240" algn="l" defTabSz="1042620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6719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8064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9408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0751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03300" y="685800"/>
            <a:ext cx="4851400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939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42988" fontAlgn="base">
              <a:spcBef>
                <a:spcPct val="0"/>
              </a:spcBef>
              <a:spcAft>
                <a:spcPct val="0"/>
              </a:spcAft>
              <a:defRPr/>
            </a:pPr>
            <a:fld id="{4B9E0CAC-D4CF-4AC2-91EE-75F8E1EF7AF6}" type="slidenum">
              <a:rPr lang="ru-RU" smtClean="0">
                <a:solidFill>
                  <a:srgbClr val="000000"/>
                </a:solidFill>
              </a:rPr>
              <a:pPr defTabSz="1042988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897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20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3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4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5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9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B47B-D5E7-4A5C-924D-D951240DC0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471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B47B-D5E7-4A5C-924D-D951240DC0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805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B47B-D5E7-4A5C-924D-D951240DC0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222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90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9"/>
          <p:cNvSpPr txBox="1"/>
          <p:nvPr userDrawn="1"/>
        </p:nvSpPr>
        <p:spPr>
          <a:xfrm>
            <a:off x="6931025" y="5653088"/>
            <a:ext cx="1079500" cy="415925"/>
          </a:xfrm>
          <a:prstGeom prst="rect">
            <a:avLst/>
          </a:prstGeom>
          <a:noFill/>
        </p:spPr>
        <p:txBody>
          <a:bodyPr lIns="91408" tIns="45704" rIns="91408" bIns="45704"/>
          <a:lstStyle/>
          <a:p>
            <a:pPr defTabSz="1042688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0235" indent="3175">
              <a:defRPr>
                <a:latin typeface="+mj-lt"/>
              </a:defRPr>
            </a:lvl2pPr>
            <a:lvl3pPr marL="628428" indent="-260258">
              <a:tabLst/>
              <a:defRPr>
                <a:latin typeface="+mj-lt"/>
              </a:defRPr>
            </a:lvl3pPr>
            <a:lvl4pPr marL="0" indent="360235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962026" y="552454"/>
            <a:ext cx="858043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BE6EB-57B2-40DC-AA13-1C7BF5D23B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" y="0"/>
            <a:ext cx="10691813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3410" indent="0">
              <a:defRPr>
                <a:latin typeface="+mj-lt"/>
              </a:defRPr>
            </a:lvl2pPr>
            <a:lvl3pPr marL="628428" indent="-260258">
              <a:defRPr>
                <a:latin typeface="+mj-lt"/>
              </a:defRPr>
            </a:lvl3pPr>
            <a:lvl4pPr marL="0" indent="360235">
              <a:defRPr>
                <a:latin typeface="+mj-lt"/>
              </a:defRPr>
            </a:lvl4pPr>
            <a:lvl5pPr marL="1434593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61197" y="552454"/>
            <a:ext cx="858126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7E518-E98B-4B32-AEA9-504C13B249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B47B-D5E7-4A5C-924D-D951240DC0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901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6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1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32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34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46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579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69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81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692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B47B-D5E7-4A5C-924D-D951240DC0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03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41786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B47B-D5E7-4A5C-924D-D951240DC0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821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802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160" indent="0">
              <a:buNone/>
              <a:defRPr sz="2300" b="1"/>
            </a:lvl2pPr>
            <a:lvl3pPr marL="1042320" indent="0">
              <a:buNone/>
              <a:defRPr sz="2100" b="1"/>
            </a:lvl3pPr>
            <a:lvl4pPr marL="1563480" indent="0">
              <a:buNone/>
              <a:defRPr sz="1800" b="1"/>
            </a:lvl4pPr>
            <a:lvl5pPr marL="2084641" indent="0">
              <a:buNone/>
              <a:defRPr sz="1800" b="1"/>
            </a:lvl5pPr>
            <a:lvl6pPr marL="2605799" indent="0">
              <a:buNone/>
              <a:defRPr sz="1800" b="1"/>
            </a:lvl6pPr>
            <a:lvl7pPr marL="3126960" indent="0">
              <a:buNone/>
              <a:defRPr sz="1800" b="1"/>
            </a:lvl7pPr>
            <a:lvl8pPr marL="3648121" indent="0">
              <a:buNone/>
              <a:defRPr sz="1800" b="1"/>
            </a:lvl8pPr>
            <a:lvl9pPr marL="416927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104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160" indent="0">
              <a:buNone/>
              <a:defRPr sz="2300" b="1"/>
            </a:lvl2pPr>
            <a:lvl3pPr marL="1042320" indent="0">
              <a:buNone/>
              <a:defRPr sz="2100" b="1"/>
            </a:lvl3pPr>
            <a:lvl4pPr marL="1563480" indent="0">
              <a:buNone/>
              <a:defRPr sz="1800" b="1"/>
            </a:lvl4pPr>
            <a:lvl5pPr marL="2084641" indent="0">
              <a:buNone/>
              <a:defRPr sz="1800" b="1"/>
            </a:lvl5pPr>
            <a:lvl6pPr marL="2605799" indent="0">
              <a:buNone/>
              <a:defRPr sz="1800" b="1"/>
            </a:lvl6pPr>
            <a:lvl7pPr marL="3126960" indent="0">
              <a:buNone/>
              <a:defRPr sz="1800" b="1"/>
            </a:lvl7pPr>
            <a:lvl8pPr marL="3648121" indent="0">
              <a:buNone/>
              <a:defRPr sz="1800" b="1"/>
            </a:lvl8pPr>
            <a:lvl9pPr marL="416927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104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B47B-D5E7-4A5C-924D-D951240DC0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030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B47B-D5E7-4A5C-924D-D951240DC0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777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B47B-D5E7-4A5C-924D-D951240DC0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483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5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5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160" indent="0">
              <a:buNone/>
              <a:defRPr sz="1400"/>
            </a:lvl2pPr>
            <a:lvl3pPr marL="1042320" indent="0">
              <a:buNone/>
              <a:defRPr sz="1100"/>
            </a:lvl3pPr>
            <a:lvl4pPr marL="1563480" indent="0">
              <a:buNone/>
              <a:defRPr sz="1000"/>
            </a:lvl4pPr>
            <a:lvl5pPr marL="2084641" indent="0">
              <a:buNone/>
              <a:defRPr sz="1000"/>
            </a:lvl5pPr>
            <a:lvl6pPr marL="2605799" indent="0">
              <a:buNone/>
              <a:defRPr sz="1000"/>
            </a:lvl6pPr>
            <a:lvl7pPr marL="3126960" indent="0">
              <a:buNone/>
              <a:defRPr sz="1000"/>
            </a:lvl7pPr>
            <a:lvl8pPr marL="3648121" indent="0">
              <a:buNone/>
              <a:defRPr sz="1000"/>
            </a:lvl8pPr>
            <a:lvl9pPr marL="416927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B47B-D5E7-4A5C-924D-D951240DC0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056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160" indent="0">
              <a:buNone/>
              <a:defRPr sz="3200"/>
            </a:lvl2pPr>
            <a:lvl3pPr marL="1042320" indent="0">
              <a:buNone/>
              <a:defRPr sz="2700"/>
            </a:lvl3pPr>
            <a:lvl4pPr marL="1563480" indent="0">
              <a:buNone/>
              <a:defRPr sz="2300"/>
            </a:lvl4pPr>
            <a:lvl5pPr marL="2084641" indent="0">
              <a:buNone/>
              <a:defRPr sz="2300"/>
            </a:lvl5pPr>
            <a:lvl6pPr marL="2605799" indent="0">
              <a:buNone/>
              <a:defRPr sz="2300"/>
            </a:lvl6pPr>
            <a:lvl7pPr marL="3126960" indent="0">
              <a:buNone/>
              <a:defRPr sz="2300"/>
            </a:lvl7pPr>
            <a:lvl8pPr marL="3648121" indent="0">
              <a:buNone/>
              <a:defRPr sz="2300"/>
            </a:lvl8pPr>
            <a:lvl9pPr marL="4169279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160" indent="0">
              <a:buNone/>
              <a:defRPr sz="1400"/>
            </a:lvl2pPr>
            <a:lvl3pPr marL="1042320" indent="0">
              <a:buNone/>
              <a:defRPr sz="1100"/>
            </a:lvl3pPr>
            <a:lvl4pPr marL="1563480" indent="0">
              <a:buNone/>
              <a:defRPr sz="1000"/>
            </a:lvl4pPr>
            <a:lvl5pPr marL="2084641" indent="0">
              <a:buNone/>
              <a:defRPr sz="1000"/>
            </a:lvl5pPr>
            <a:lvl6pPr marL="2605799" indent="0">
              <a:buNone/>
              <a:defRPr sz="1000"/>
            </a:lvl6pPr>
            <a:lvl7pPr marL="3126960" indent="0">
              <a:buNone/>
              <a:defRPr sz="1000"/>
            </a:lvl7pPr>
            <a:lvl8pPr marL="3648121" indent="0">
              <a:buNone/>
              <a:defRPr sz="1000"/>
            </a:lvl8pPr>
            <a:lvl9pPr marL="416927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B47B-D5E7-4A5C-924D-D951240DC0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691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802"/>
            <a:ext cx="9624060" cy="1260211"/>
          </a:xfrm>
          <a:prstGeom prst="rect">
            <a:avLst/>
          </a:prstGeom>
        </p:spPr>
        <p:txBody>
          <a:bodyPr vert="horz" lIns="104233" tIns="52116" rIns="104233" bIns="52116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233" tIns="52116" rIns="104233" bIns="5211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76"/>
            <a:ext cx="2495127" cy="402567"/>
          </a:xfrm>
          <a:prstGeom prst="rect">
            <a:avLst/>
          </a:prstGeom>
        </p:spPr>
        <p:txBody>
          <a:bodyPr vert="horz" lIns="104233" tIns="52116" rIns="104233" bIns="52116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077" eaLnBrk="0" hangingPunct="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176"/>
            <a:ext cx="3386243" cy="402567"/>
          </a:xfrm>
          <a:prstGeom prst="rect">
            <a:avLst/>
          </a:prstGeom>
        </p:spPr>
        <p:txBody>
          <a:bodyPr vert="horz" lIns="104233" tIns="52116" rIns="104233" bIns="52116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077" eaLnBrk="0" hangingPunct="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76"/>
            <a:ext cx="2495127" cy="402567"/>
          </a:xfrm>
          <a:prstGeom prst="rect">
            <a:avLst/>
          </a:prstGeom>
        </p:spPr>
        <p:txBody>
          <a:bodyPr vert="horz" lIns="104233" tIns="52116" rIns="104233" bIns="52116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077" eaLnBrk="0" hangingPunct="0"/>
            <a:fld id="{AFCDB47B-D5E7-4A5C-924D-D951240DC0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077" eaLnBrk="0" hangingPunct="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517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662" r:id="rId12"/>
    <p:sldLayoutId id="2147483663" r:id="rId13"/>
  </p:sldLayoutIdLst>
  <p:txStyles>
    <p:titleStyle>
      <a:lvl1pPr algn="ctr" defTabSz="104232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0869" indent="-390869" algn="l" defTabSz="1042320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6885" indent="-325727" algn="l" defTabSz="104232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2900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060" indent="-260580" algn="l" defTabSz="1042320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5220" indent="-260580" algn="l" defTabSz="1042320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6381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7539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8700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29861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16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32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348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4641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5799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696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8121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9279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153033244"/>
              </p:ext>
            </p:extLst>
          </p:nvPr>
        </p:nvGraphicFramePr>
        <p:xfrm>
          <a:off x="162124" y="1972947"/>
          <a:ext cx="6079607" cy="3793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9" name="Picture 5" descr="E:\1\IndianaSearch_2_Fotolia_65696200_Subscription_Monthly_M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014" y="1620391"/>
            <a:ext cx="1584167" cy="2143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44822" y="203359"/>
            <a:ext cx="9860823" cy="720725"/>
          </a:xfrm>
        </p:spPr>
        <p:txBody>
          <a:bodyPr lIns="104269" tIns="52135" rIns="104269" bIns="52135" rtlCol="0" anchor="ctr">
            <a:noAutofit/>
          </a:bodyPr>
          <a:lstStyle/>
          <a:p>
            <a:pPr algn="ctr">
              <a:defRPr/>
            </a:pPr>
            <a:r>
              <a:rPr lang="ru-RU" sz="1800" dirty="0"/>
              <a:t>ОСНОВНЫЕ ПОКАЗАТЕЛИ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ОТДЕЛА </a:t>
            </a:r>
            <a:r>
              <a:rPr lang="ru-RU" sz="1800" dirty="0"/>
              <a:t>ДОСУДЕБНОГО УРЕГУЛИРОВАНИЯ НАЛОГОВЫХ </a:t>
            </a:r>
            <a:r>
              <a:rPr lang="ru-RU" sz="1800" dirty="0" smtClean="0"/>
              <a:t>СПОРОв </a:t>
            </a:r>
            <a:br>
              <a:rPr lang="ru-RU" sz="1800" dirty="0" smtClean="0"/>
            </a:br>
            <a:r>
              <a:rPr lang="ru-RU" sz="1800" dirty="0" smtClean="0"/>
              <a:t>за </a:t>
            </a:r>
            <a:r>
              <a:rPr lang="en-US" sz="1800" dirty="0" smtClean="0"/>
              <a:t>1 </a:t>
            </a:r>
            <a:r>
              <a:rPr lang="ru-RU" sz="1800" dirty="0" smtClean="0"/>
              <a:t>квартал 201</a:t>
            </a:r>
            <a:r>
              <a:rPr lang="ru-RU" sz="1800" dirty="0"/>
              <a:t>9</a:t>
            </a:r>
            <a:r>
              <a:rPr lang="en-US" sz="1800" dirty="0" smtClean="0"/>
              <a:t> </a:t>
            </a:r>
            <a:r>
              <a:rPr lang="ru-RU" sz="1800" dirty="0" smtClean="0"/>
              <a:t>года </a:t>
            </a:r>
            <a:r>
              <a:rPr lang="ru-RU" sz="1800" dirty="0" smtClean="0"/>
              <a:t>в сравнении с аналогичным периодом </a:t>
            </a:r>
            <a:r>
              <a:rPr lang="ru-RU" sz="1800" dirty="0" smtClean="0"/>
              <a:t>2018 </a:t>
            </a:r>
            <a:r>
              <a:rPr lang="ru-RU" sz="1800" dirty="0" smtClean="0"/>
              <a:t>года</a:t>
            </a:r>
            <a:endParaRPr lang="ru-RU" sz="1800" dirty="0"/>
          </a:p>
        </p:txBody>
      </p:sp>
      <p:sp>
        <p:nvSpPr>
          <p:cNvPr id="39951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9739315" y="6619877"/>
            <a:ext cx="725487" cy="696913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B55479E8-93F2-4272-9A49-8671D066A8F6}" type="slidenum">
              <a:rPr lang="ru-RU" sz="2400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ru-RU" sz="2400">
              <a:solidFill>
                <a:srgbClr val="FFFFFF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251677" y="1205648"/>
            <a:ext cx="4176463" cy="554037"/>
          </a:xfrm>
          <a:prstGeom prst="rect">
            <a:avLst/>
          </a:prstGeom>
        </p:spPr>
        <p:txBody>
          <a:bodyPr wrap="none" lIns="104050" tIns="52025" rIns="104050" bIns="52025" anchor="ctr"/>
          <a:lstStyle/>
          <a:p>
            <a:pPr algn="ctr" defTabSz="1040483" fontAlgn="auto"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СТРУКТУРА </a:t>
            </a:r>
            <a:r>
              <a:rPr lang="ru-RU" sz="14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РАССМОТРЕННЫХ </a:t>
            </a:r>
            <a:r>
              <a:rPr lang="ru-RU" sz="1400" b="1" dirty="0" smtClean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ЖАЛОБ</a:t>
            </a:r>
            <a:endParaRPr lang="ru-RU" sz="1400" b="1" dirty="0">
              <a:solidFill>
                <a:schemeClr val="tx2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9962" name="Rectangle 15"/>
          <p:cNvSpPr>
            <a:spLocks noChangeArrowheads="1"/>
          </p:cNvSpPr>
          <p:nvPr/>
        </p:nvSpPr>
        <p:spPr bwMode="auto">
          <a:xfrm>
            <a:off x="967878" y="5731980"/>
            <a:ext cx="75882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0414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414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414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414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414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bg1"/>
                </a:solidFill>
                <a:latin typeface="Arial Narrow" pitchFamily="34" charset="0"/>
              </a:rPr>
              <a:t>11 792</a:t>
            </a:r>
          </a:p>
        </p:txBody>
      </p:sp>
      <p:sp>
        <p:nvSpPr>
          <p:cNvPr id="39966" name="Rectangle 15"/>
          <p:cNvSpPr>
            <a:spLocks noChangeArrowheads="1"/>
          </p:cNvSpPr>
          <p:nvPr/>
        </p:nvSpPr>
        <p:spPr bwMode="auto">
          <a:xfrm>
            <a:off x="3684589" y="5604964"/>
            <a:ext cx="70961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0414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414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414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414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414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bg1"/>
                </a:solidFill>
                <a:latin typeface="Arial Narrow" pitchFamily="34" charset="0"/>
              </a:rPr>
              <a:t>32 725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6033143" y="3974504"/>
            <a:ext cx="4563092" cy="519906"/>
          </a:xfrm>
          <a:prstGeom prst="rect">
            <a:avLst/>
          </a:prstGeom>
        </p:spPr>
        <p:txBody>
          <a:bodyPr wrap="none" lIns="104050" tIns="52025" rIns="104050" bIns="52025" anchor="ctr"/>
          <a:lstStyle/>
          <a:p>
            <a:pPr algn="ctr" defTabSz="1040483" fontAlgn="auto"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 ДИНАМИКА </a:t>
            </a:r>
            <a:r>
              <a:rPr lang="ru-RU" sz="14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+mj-ea"/>
                <a:cs typeface="+mj-cs"/>
              </a:rPr>
              <a:t>ОСПАРИВАЕМЫХ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 И </a:t>
            </a:r>
            <a:r>
              <a:rPr lang="ru-RU" sz="14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+mj-ea"/>
                <a:cs typeface="+mj-cs"/>
              </a:rPr>
              <a:t>УДОВЛЕТВОРЕННЫХ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 СУММ</a:t>
            </a:r>
          </a:p>
          <a:p>
            <a:pPr algn="ctr" defTabSz="1040483" fontAlgn="auto">
              <a:spcAft>
                <a:spcPts val="0"/>
              </a:spcAft>
              <a:defRPr/>
            </a:pPr>
            <a:endParaRPr lang="ru-RU" sz="1400" b="1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299169" y="2405355"/>
            <a:ext cx="914398" cy="914401"/>
          </a:xfrm>
          <a:prstGeom prst="rect">
            <a:avLst/>
          </a:prstGeom>
        </p:spPr>
        <p:txBody>
          <a:bodyPr vert="horz" wrap="none" lIns="35891" tIns="35891" rIns="35891" bIns="35891" rtlCol="0" anchor="ctr">
            <a:noAutofit/>
          </a:bodyPr>
          <a:lstStyle/>
          <a:p>
            <a:pPr algn="ctr" defTabSz="1038793"/>
            <a:r>
              <a:rPr lang="ru-RU" sz="3700" b="1" dirty="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rPr>
              <a:t>548</a:t>
            </a:r>
          </a:p>
          <a:p>
            <a:pPr algn="ctr" defTabSz="1038793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rPr>
              <a:t>н</a:t>
            </a:r>
            <a:r>
              <a:rPr lang="ru-RU" sz="2400" b="1" dirty="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rPr>
              <a:t>. руб.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492392" y="2438559"/>
            <a:ext cx="914398" cy="914401"/>
          </a:xfrm>
          <a:prstGeom prst="rect">
            <a:avLst/>
          </a:prstGeom>
        </p:spPr>
        <p:txBody>
          <a:bodyPr vert="horz" wrap="none" lIns="35891" tIns="35891" rIns="35891" bIns="35891" rtlCol="0" anchor="ctr">
            <a:noAutofit/>
          </a:bodyPr>
          <a:lstStyle/>
          <a:p>
            <a:pPr algn="ctr" defTabSz="1038793"/>
            <a:r>
              <a:rPr lang="ru-RU" sz="39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rPr>
              <a:t>64</a:t>
            </a:r>
            <a:endParaRPr lang="ru-RU" sz="3900" b="1" dirty="0">
              <a:solidFill>
                <a:schemeClr val="bg1"/>
              </a:solidFill>
              <a:latin typeface="Arial Narrow" panose="020B0606020202030204" pitchFamily="34" charset="0"/>
              <a:ea typeface="+mj-ea"/>
              <a:cs typeface="+mj-cs"/>
            </a:endParaRPr>
          </a:p>
          <a:p>
            <a:pPr algn="ctr" defTabSz="1038793"/>
            <a:r>
              <a:rPr lang="ru-RU" sz="2400" b="1" dirty="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rPr>
              <a:t>млн. руб.</a:t>
            </a:r>
            <a:endParaRPr lang="ru-RU" sz="3900" b="1" dirty="0">
              <a:solidFill>
                <a:schemeClr val="bg1"/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33143" y="4878115"/>
            <a:ext cx="1499091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800" b="1" dirty="0" smtClean="0"/>
              <a:t>8 736</a:t>
            </a:r>
            <a:r>
              <a:rPr lang="ru-RU" sz="1800" b="1" dirty="0" smtClean="0"/>
              <a:t> </a:t>
            </a:r>
            <a:r>
              <a:rPr lang="ru-RU" sz="1200" b="1" dirty="0" smtClean="0"/>
              <a:t>ТЫС.РУБ</a:t>
            </a:r>
            <a:endParaRPr lang="ru-RU" sz="1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8374185" y="4813036"/>
            <a:ext cx="159374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800" b="1" dirty="0" smtClean="0"/>
              <a:t>27 019</a:t>
            </a:r>
            <a:r>
              <a:rPr lang="ru-RU" sz="1800" b="1" dirty="0" smtClean="0"/>
              <a:t> </a:t>
            </a:r>
            <a:r>
              <a:rPr lang="ru-RU" sz="1200" b="1" dirty="0" smtClean="0"/>
              <a:t>ТЫС. РУБ</a:t>
            </a:r>
            <a:r>
              <a:rPr lang="ru-RU" sz="1000" b="1" dirty="0" smtClean="0"/>
              <a:t>.</a:t>
            </a:r>
            <a:endParaRPr lang="ru-RU" sz="1000" b="1" dirty="0"/>
          </a:p>
        </p:txBody>
      </p:sp>
      <p:sp>
        <p:nvSpPr>
          <p:cNvPr id="46" name="Полилиния 45"/>
          <p:cNvSpPr/>
          <p:nvPr/>
        </p:nvSpPr>
        <p:spPr>
          <a:xfrm rot="10800000">
            <a:off x="2538387" y="4795545"/>
            <a:ext cx="1728197" cy="360044"/>
          </a:xfrm>
          <a:custGeom>
            <a:avLst/>
            <a:gdLst>
              <a:gd name="connsiteX0" fmla="*/ 0 w 1690577"/>
              <a:gd name="connsiteY0" fmla="*/ 0 h 276446"/>
              <a:gd name="connsiteX1" fmla="*/ 1690577 w 1690577"/>
              <a:gd name="connsiteY1" fmla="*/ 0 h 276446"/>
              <a:gd name="connsiteX2" fmla="*/ 1690577 w 1690577"/>
              <a:gd name="connsiteY2" fmla="*/ 276446 h 276446"/>
              <a:gd name="connsiteX3" fmla="*/ 1690577 w 1690577"/>
              <a:gd name="connsiteY3" fmla="*/ 276446 h 276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0577" h="276446">
                <a:moveTo>
                  <a:pt x="0" y="0"/>
                </a:moveTo>
                <a:lnTo>
                  <a:pt x="1690577" y="0"/>
                </a:lnTo>
                <a:lnTo>
                  <a:pt x="1690577" y="276446"/>
                </a:lnTo>
                <a:lnTo>
                  <a:pt x="1690577" y="276446"/>
                </a:lnTo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8" tIns="45704" rIns="91408" bIns="45704" anchor="ctr"/>
          <a:lstStyle/>
          <a:p>
            <a:pPr algn="ctr" defTabSz="1042688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 rot="10800000">
            <a:off x="2538388" y="3361422"/>
            <a:ext cx="1728196" cy="468647"/>
          </a:xfrm>
          <a:custGeom>
            <a:avLst/>
            <a:gdLst>
              <a:gd name="connsiteX0" fmla="*/ 0 w 1711841"/>
              <a:gd name="connsiteY0" fmla="*/ 914400 h 914400"/>
              <a:gd name="connsiteX1" fmla="*/ 1711841 w 1711841"/>
              <a:gd name="connsiteY1" fmla="*/ 914400 h 914400"/>
              <a:gd name="connsiteX2" fmla="*/ 1690576 w 1711841"/>
              <a:gd name="connsiteY2" fmla="*/ 0 h 914400"/>
              <a:gd name="connsiteX0" fmla="*/ 0 w 1711841"/>
              <a:gd name="connsiteY0" fmla="*/ 914400 h 914400"/>
              <a:gd name="connsiteX1" fmla="*/ 1711841 w 1711841"/>
              <a:gd name="connsiteY1" fmla="*/ 914400 h 914400"/>
              <a:gd name="connsiteX2" fmla="*/ 1711841 w 1711841"/>
              <a:gd name="connsiteY2" fmla="*/ 0 h 914400"/>
              <a:gd name="connsiteX0" fmla="*/ 0 w 1796901"/>
              <a:gd name="connsiteY0" fmla="*/ 914400 h 914400"/>
              <a:gd name="connsiteX1" fmla="*/ 1796901 w 1796901"/>
              <a:gd name="connsiteY1" fmla="*/ 914400 h 914400"/>
              <a:gd name="connsiteX2" fmla="*/ 1796901 w 1796901"/>
              <a:gd name="connsiteY2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96901" h="914400">
                <a:moveTo>
                  <a:pt x="0" y="914400"/>
                </a:moveTo>
                <a:lnTo>
                  <a:pt x="1796901" y="914400"/>
                </a:lnTo>
                <a:lnTo>
                  <a:pt x="1796901" y="0"/>
                </a:lnTo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8" tIns="45704" rIns="91408" bIns="45704" anchor="ctr"/>
          <a:lstStyle/>
          <a:p>
            <a:pPr algn="ctr" defTabSz="1042688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45" name="Диаграмма 44"/>
          <p:cNvGraphicFramePr/>
          <p:nvPr>
            <p:extLst>
              <p:ext uri="{D42A27DB-BD31-4B8C-83A1-F6EECF244321}">
                <p14:modId xmlns:p14="http://schemas.microsoft.com/office/powerpoint/2010/main" val="289496267"/>
              </p:ext>
            </p:extLst>
          </p:nvPr>
        </p:nvGraphicFramePr>
        <p:xfrm>
          <a:off x="7533448" y="4911253"/>
          <a:ext cx="3275216" cy="2795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6" name="Соединительная линия уступом 5"/>
          <p:cNvCxnSpPr/>
          <p:nvPr/>
        </p:nvCxnSpPr>
        <p:spPr>
          <a:xfrm>
            <a:off x="9388608" y="5182368"/>
            <a:ext cx="1304792" cy="671458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606590" y="5945599"/>
            <a:ext cx="13613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latin typeface="+mn-lt"/>
              </a:rPr>
              <a:t>876 115</a:t>
            </a:r>
            <a:r>
              <a:rPr lang="ru-RU" sz="1800" b="1" dirty="0" smtClean="0">
                <a:latin typeface="+mn-lt"/>
              </a:rPr>
              <a:t> </a:t>
            </a:r>
            <a:r>
              <a:rPr lang="ru-RU" sz="1400" b="1" dirty="0" smtClean="0">
                <a:latin typeface="+mn-lt"/>
              </a:rPr>
              <a:t>ТЫС.РУБ</a:t>
            </a:r>
            <a:r>
              <a:rPr lang="ru-RU" sz="1400" dirty="0" smtClean="0">
                <a:latin typeface="+mn-lt"/>
              </a:rPr>
              <a:t>.</a:t>
            </a:r>
            <a:endParaRPr lang="ru-RU" sz="1400" dirty="0">
              <a:latin typeface="+mn-lt"/>
            </a:endParaRPr>
          </a:p>
        </p:txBody>
      </p:sp>
      <p:graphicFrame>
        <p:nvGraphicFramePr>
          <p:cNvPr id="32" name="Диаграмма 31"/>
          <p:cNvGraphicFramePr/>
          <p:nvPr>
            <p:extLst>
              <p:ext uri="{D42A27DB-BD31-4B8C-83A1-F6EECF244321}">
                <p14:modId xmlns:p14="http://schemas.microsoft.com/office/powerpoint/2010/main" val="2724485811"/>
              </p:ext>
            </p:extLst>
          </p:nvPr>
        </p:nvGraphicFramePr>
        <p:xfrm>
          <a:off x="5663736" y="5200170"/>
          <a:ext cx="2237903" cy="1889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299169" y="7023894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+mn-lt"/>
              </a:rPr>
              <a:t>1 кв. 2019 </a:t>
            </a:r>
            <a:endParaRPr lang="ru-RU" sz="1200" b="1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50366" y="7156341"/>
            <a:ext cx="11443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+mn-lt"/>
              </a:rPr>
              <a:t>1 кв. 2018</a:t>
            </a:r>
            <a:endParaRPr lang="ru-RU" sz="1200" b="1" dirty="0">
              <a:latin typeface="+mn-lt"/>
            </a:endParaRPr>
          </a:p>
        </p:txBody>
      </p:sp>
      <p:cxnSp>
        <p:nvCxnSpPr>
          <p:cNvPr id="35" name="Соединительная линия уступом 34"/>
          <p:cNvCxnSpPr/>
          <p:nvPr/>
        </p:nvCxnSpPr>
        <p:spPr>
          <a:xfrm>
            <a:off x="7356056" y="5244558"/>
            <a:ext cx="680818" cy="47987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649036" y="5266130"/>
            <a:ext cx="711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latin typeface="+mn-lt"/>
              </a:rPr>
              <a:t>1,1</a:t>
            </a:r>
            <a:r>
              <a:rPr lang="ru-RU" sz="1400" b="1" dirty="0" smtClean="0">
                <a:latin typeface="+mn-lt"/>
              </a:rPr>
              <a:t> </a:t>
            </a:r>
            <a:r>
              <a:rPr lang="ru-RU" sz="1400" b="1" dirty="0" smtClean="0">
                <a:latin typeface="+mn-lt"/>
              </a:rPr>
              <a:t>%</a:t>
            </a:r>
            <a:endParaRPr lang="ru-RU" sz="1400" b="1" dirty="0">
              <a:latin typeface="+mn-lt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744" y="4576290"/>
            <a:ext cx="1639888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39" y="4530310"/>
            <a:ext cx="1639888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9994727" y="5406766"/>
            <a:ext cx="751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latin typeface="+mn-lt"/>
              </a:rPr>
              <a:t>3</a:t>
            </a:r>
            <a:r>
              <a:rPr lang="ru-RU" sz="1800" b="1" dirty="0" smtClean="0">
                <a:latin typeface="+mn-lt"/>
              </a:rPr>
              <a:t>%</a:t>
            </a:r>
            <a:endParaRPr lang="ru-RU" sz="1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5116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14645</TotalTime>
  <Words>78</Words>
  <Application>Microsoft Office PowerPoint</Application>
  <PresentationFormat>Произвольный</PresentationFormat>
  <Paragraphs>28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ОСНОВНЫЕ ПОКАЗАТЕЛИ  ОТДЕЛА ДОСУДЕБНОГО УРЕГУЛИРОВАНИЯ НАЛОГОВЫХ СПОРОв  за 1 квартал 2019 года в сравнении с аналогичным периодом 2018 года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Кирилл Евгеньевич Щеглов</dc:creator>
  <cp:lastModifiedBy>Алена Леонидовна Ратиева</cp:lastModifiedBy>
  <cp:revision>269</cp:revision>
  <dcterms:created xsi:type="dcterms:W3CDTF">2013-02-14T04:24:52Z</dcterms:created>
  <dcterms:modified xsi:type="dcterms:W3CDTF">2019-04-17T11:39:30Z</dcterms:modified>
</cp:coreProperties>
</file>